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268" r:id="rId14"/>
    <p:sldId id="296" r:id="rId15"/>
    <p:sldId id="297" r:id="rId16"/>
    <p:sldId id="298" r:id="rId17"/>
    <p:sldId id="305" r:id="rId18"/>
    <p:sldId id="302" r:id="rId19"/>
    <p:sldId id="303" r:id="rId20"/>
    <p:sldId id="304" r:id="rId21"/>
    <p:sldId id="273" r:id="rId22"/>
    <p:sldId id="274" r:id="rId23"/>
    <p:sldId id="275" r:id="rId24"/>
    <p:sldId id="277" r:id="rId25"/>
    <p:sldId id="278" r:id="rId26"/>
    <p:sldId id="313" r:id="rId27"/>
    <p:sldId id="279" r:id="rId28"/>
    <p:sldId id="280" r:id="rId29"/>
    <p:sldId id="282" r:id="rId30"/>
    <p:sldId id="283" r:id="rId31"/>
    <p:sldId id="307" r:id="rId32"/>
    <p:sldId id="308" r:id="rId33"/>
    <p:sldId id="309" r:id="rId34"/>
    <p:sldId id="359" r:id="rId35"/>
    <p:sldId id="312" r:id="rId36"/>
    <p:sldId id="288" r:id="rId37"/>
    <p:sldId id="289" r:id="rId38"/>
    <p:sldId id="290" r:id="rId39"/>
    <p:sldId id="291" r:id="rId40"/>
    <p:sldId id="310" r:id="rId41"/>
    <p:sldId id="316" r:id="rId42"/>
    <p:sldId id="314" r:id="rId43"/>
    <p:sldId id="321" r:id="rId44"/>
    <p:sldId id="315" r:id="rId45"/>
    <p:sldId id="318" r:id="rId46"/>
    <p:sldId id="319" r:id="rId47"/>
    <p:sldId id="320" r:id="rId48"/>
    <p:sldId id="317" r:id="rId49"/>
    <p:sldId id="323" r:id="rId50"/>
    <p:sldId id="324" r:id="rId51"/>
    <p:sldId id="327" r:id="rId52"/>
    <p:sldId id="328" r:id="rId53"/>
    <p:sldId id="311" r:id="rId54"/>
    <p:sldId id="329" r:id="rId55"/>
    <p:sldId id="330" r:id="rId56"/>
    <p:sldId id="331" r:id="rId57"/>
    <p:sldId id="306" r:id="rId58"/>
    <p:sldId id="293" r:id="rId59"/>
    <p:sldId id="332" r:id="rId60"/>
    <p:sldId id="334" r:id="rId61"/>
    <p:sldId id="333" r:id="rId62"/>
    <p:sldId id="335" r:id="rId63"/>
    <p:sldId id="336" r:id="rId64"/>
    <p:sldId id="337" r:id="rId65"/>
    <p:sldId id="338" r:id="rId66"/>
    <p:sldId id="341" r:id="rId67"/>
    <p:sldId id="339" r:id="rId68"/>
    <p:sldId id="340" r:id="rId69"/>
    <p:sldId id="342" r:id="rId70"/>
    <p:sldId id="343" r:id="rId71"/>
    <p:sldId id="345" r:id="rId72"/>
    <p:sldId id="346" r:id="rId73"/>
    <p:sldId id="347" r:id="rId74"/>
    <p:sldId id="344" r:id="rId75"/>
    <p:sldId id="349" r:id="rId76"/>
    <p:sldId id="348" r:id="rId77"/>
    <p:sldId id="350" r:id="rId78"/>
    <p:sldId id="352" r:id="rId79"/>
    <p:sldId id="353" r:id="rId80"/>
    <p:sldId id="354" r:id="rId81"/>
    <p:sldId id="355" r:id="rId82"/>
    <p:sldId id="356" r:id="rId83"/>
    <p:sldId id="357" r:id="rId84"/>
    <p:sldId id="35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7"/>
    <p:restoredTop sz="88880"/>
  </p:normalViewPr>
  <p:slideViewPr>
    <p:cSldViewPr snapToGrid="0" snapToObjects="1">
      <p:cViewPr varScale="1">
        <p:scale>
          <a:sx n="184" d="100"/>
          <a:sy n="184" d="100"/>
        </p:scale>
        <p:origin x="20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pet is a cat entails that my pet is an animal.  The reverse isn’t true.  My pet is an animal doesn’t entail that my pet is a cat since my pet could be a fish.</a:t>
            </a:r>
          </a:p>
        </p:txBody>
      </p:sp>
      <p:sp>
        <p:nvSpPr>
          <p:cNvPr id="4" name="Slide Number Placeholder 3"/>
          <p:cNvSpPr>
            <a:spLocks noGrp="1"/>
          </p:cNvSpPr>
          <p:nvPr>
            <p:ph type="sldNum" sz="quarter" idx="5"/>
          </p:nvPr>
        </p:nvSpPr>
        <p:spPr/>
        <p:txBody>
          <a:bodyPr/>
          <a:lstStyle/>
          <a:p>
            <a:fld id="{16725AFE-A141-6245-ADDB-0375406D4018}" type="slidenum">
              <a:rPr lang="en-US" smtClean="0"/>
              <a:t>23</a:t>
            </a:fld>
            <a:endParaRPr lang="en-US"/>
          </a:p>
        </p:txBody>
      </p:sp>
    </p:spTree>
    <p:extLst>
      <p:ext uri="{BB962C8B-B14F-4D97-AF65-F5344CB8AC3E}">
        <p14:creationId xmlns:p14="http://schemas.microsoft.com/office/powerpoint/2010/main" val="279653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two truth values, 3 </a:t>
            </a:r>
            <a:r>
              <a:rPr lang="en-US" dirty="0" err="1"/>
              <a:t>varables</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42</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KB is a set of sentences that are conjoined into a single complex sentence where all of the individual statements are conjoined with the logical operator AND. </a:t>
            </a:r>
          </a:p>
        </p:txBody>
      </p:sp>
      <p:sp>
        <p:nvSpPr>
          <p:cNvPr id="4" name="Slide Number Placeholder 3"/>
          <p:cNvSpPr>
            <a:spLocks noGrp="1"/>
          </p:cNvSpPr>
          <p:nvPr>
            <p:ph type="sldNum" sz="quarter" idx="5"/>
          </p:nvPr>
        </p:nvSpPr>
        <p:spPr/>
        <p:txBody>
          <a:bodyPr/>
          <a:lstStyle/>
          <a:p>
            <a:fld id="{16725AFE-A141-6245-ADDB-0375406D4018}" type="slidenum">
              <a:rPr lang="en-US" smtClean="0"/>
              <a:t>47</a:t>
            </a:fld>
            <a:endParaRPr lang="en-US"/>
          </a:p>
        </p:txBody>
      </p:sp>
    </p:spTree>
    <p:extLst>
      <p:ext uri="{BB962C8B-B14F-4D97-AF65-F5344CB8AC3E}">
        <p14:creationId xmlns:p14="http://schemas.microsoft.com/office/powerpoint/2010/main" val="2155887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best-known inference rule is Modus Ponens.  Mode that affirms.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57</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60</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72</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73</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80</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83</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77546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1">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2">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10/4/22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Gasp,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Callout 29">
            <a:extLst>
              <a:ext uri="{FF2B5EF4-FFF2-40B4-BE49-F238E27FC236}">
                <a16:creationId xmlns:a16="http://schemas.microsoft.com/office/drawing/2014/main" id="{0B15448E-5DBE-6B18-0D91-C1C268A2B2D8}"/>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Oval Callout 3">
            <a:extLst>
              <a:ext uri="{FF2B5EF4-FFF2-40B4-BE49-F238E27FC236}">
                <a16:creationId xmlns:a16="http://schemas.microsoft.com/office/drawing/2014/main" id="{70DFA4BE-A5D4-D365-2BF5-ABCBD9125EBA}"/>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[3,1]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[2,4] or [3,3]?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8E213B98-652A-90CB-BC17-77D0B41B7D2B}"/>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in order 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CCEF7471-D436-1C1D-D68B-6D8A96D096EC}"/>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a:t>
            </a:r>
            <a:r>
              <a:rPr lang="en-US" dirty="0"/>
              <a:t>in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both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Propositional 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pPr marL="342900" indent="-342900">
              <a:buFont typeface="Arial" panose="020B0604020202020204" pitchFamily="34" charset="0"/>
              <a:buChar char="•"/>
            </a:pPr>
            <a:r>
              <a:rPr lang="en-US" dirty="0"/>
              <a:t>Atomic sentences and logical connectives define the </a:t>
            </a:r>
            <a:r>
              <a:rPr lang="en-US" b="1" dirty="0"/>
              <a:t>syntax </a:t>
            </a:r>
            <a:r>
              <a:rPr lang="en-US" dirty="0"/>
              <a:t>of propositional logic and specifies which sentences are well-formed</a:t>
            </a:r>
          </a:p>
          <a:p>
            <a:pPr marL="342900" indent="-342900">
              <a:buFont typeface="Arial" panose="020B0604020202020204" pitchFamily="34" charset="0"/>
              <a:buChar char="•"/>
            </a:pPr>
            <a:r>
              <a:rPr lang="en-US" dirty="0"/>
              <a:t>Truth tables define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a:p>
            <a:pPr marL="342900" indent="-342900">
              <a:buFont typeface="Arial" panose="020B0604020202020204" pitchFamily="34" charset="0"/>
              <a:buChar char="•"/>
            </a:pPr>
            <a:r>
              <a:rPr lang="en-US" dirty="0"/>
              <a:t>Our agent can maintain a </a:t>
            </a:r>
            <a:r>
              <a:rPr lang="en-US" b="1" dirty="0"/>
              <a:t>knowledge base </a:t>
            </a:r>
            <a:r>
              <a:rPr lang="en-US" dirty="0"/>
              <a:t>which contains a set sentences whose truth value is known.</a:t>
            </a:r>
          </a:p>
          <a:p>
            <a:endParaRPr lang="en-US" dirty="0"/>
          </a:p>
        </p:txBody>
      </p:sp>
    </p:spTree>
    <p:extLst>
      <p:ext uri="{BB962C8B-B14F-4D97-AF65-F5344CB8AC3E}">
        <p14:creationId xmlns:p14="http://schemas.microsoft.com/office/powerpoint/2010/main" val="280525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1,2</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DB478F85-7C2F-F248-B08C-6EB8178B2AC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a:t>
            </a:r>
            <a:r>
              <a:rPr lang="en-US" b="1" dirty="0"/>
              <a:t>β</a:t>
            </a:r>
            <a:r>
              <a:rPr lang="en-US" dirty="0"/>
              <a:t> </a:t>
            </a:r>
            <a:r>
              <a:rPr lang="en-US" b="1" dirty="0"/>
              <a:t>entails 𝛂 </a:t>
            </a:r>
            <a:r>
              <a:rPr lang="en-US" dirty="0"/>
              <a:t>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in order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2</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a:t>
            </a:r>
            <a:r>
              <a:rPr lang="en-US" b="1" dirty="0"/>
              <a:t>only</a:t>
            </a:r>
            <a:r>
              <a:rPr lang="en-US" dirty="0"/>
              <a:t>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t>
            </a:r>
            <a:r>
              <a:rPr lang="en-US" b="1" dirty="0"/>
              <a:t>all</a:t>
            </a:r>
            <a:r>
              <a:rPr lang="en-US" dirty="0"/>
              <a:t>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291807172"/>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(¬β ⟹ ¬𝛂)</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420685" y="1652588"/>
            <a:ext cx="2861681" cy="1323439"/>
          </a:xfrm>
          <a:prstGeom prst="rect">
            <a:avLst/>
          </a:prstGeom>
        </p:spPr>
        <p:txBody>
          <a:bodyPr wrap="none">
            <a:spAutoFit/>
          </a:bodyPr>
          <a:lstStyle/>
          <a:p>
            <a:pPr algn="ctr"/>
            <a:r>
              <a:rPr lang="el-GR" sz="4000" u="sng" dirty="0"/>
              <a:t>(𝛂 ⟹ β)</a:t>
            </a:r>
          </a:p>
          <a:p>
            <a:pPr algn="ctr"/>
            <a:r>
              <a:rPr lang="el-GR" sz="4000" dirty="0"/>
              <a:t>(¬ β ⟹ ¬ 𝛂)</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all sentences that are entailed?  If we used iterative deepening search, then we would find any reachable goal.  But what if we were missing an important inference rule?</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¬P</a:t>
            </a:r>
            <a:r>
              <a:rPr lang="en-US" baseline="-25000" dirty="0"/>
              <a:t>2,1</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Tree>
    <p:extLst>
      <p:ext uri="{BB962C8B-B14F-4D97-AF65-F5344CB8AC3E}">
        <p14:creationId xmlns:p14="http://schemas.microsoft.com/office/powerpoint/2010/main" val="240032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0" name="Google Shape;75;g92b3bf485b_0_0">
            <a:extLst>
              <a:ext uri="{FF2B5EF4-FFF2-40B4-BE49-F238E27FC236}">
                <a16:creationId xmlns:a16="http://schemas.microsoft.com/office/drawing/2014/main" id="{31834605-304A-8E45-9E76-DA46CA3E53A5}"/>
              </a:ext>
            </a:extLst>
          </p:cNvPr>
          <p:cNvSpPr/>
          <p:nvPr/>
        </p:nvSpPr>
        <p:spPr>
          <a:xfrm>
            <a:off x="4033172" y="4217675"/>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New Rules</a:t>
            </a:r>
            <a:endParaRPr lang="el-GR" sz="2500" b="1" dirty="0">
              <a:ea typeface="Open Sans"/>
              <a:cs typeface="Open Sans"/>
              <a:sym typeface="Open Sans"/>
            </a:endParaRPr>
          </a:p>
        </p:txBody>
      </p:sp>
      <p:sp>
        <p:nvSpPr>
          <p:cNvPr id="31" name="Rectangle 30">
            <a:extLst>
              <a:ext uri="{FF2B5EF4-FFF2-40B4-BE49-F238E27FC236}">
                <a16:creationId xmlns:a16="http://schemas.microsoft.com/office/drawing/2014/main" id="{08823860-0A79-D949-8B7B-2BCBB4738DF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27936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803693" y="1140469"/>
            <a:ext cx="5828840"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2,2</a:t>
            </a:r>
            <a:r>
              <a:rPr lang="en-US" sz="4000" dirty="0"/>
              <a:t> ⋁ P</a:t>
            </a:r>
            <a:r>
              <a:rPr lang="en-US" sz="4000" baseline="-25000" dirty="0"/>
              <a:t>3,1</a:t>
            </a:r>
            <a:r>
              <a:rPr lang="el-GR" sz="4000" dirty="0"/>
              <a:t>)</a:t>
            </a:r>
            <a:r>
              <a:rPr lang="en-US" sz="4000" dirty="0"/>
              <a:t> ⋀ ¬P</a:t>
            </a:r>
            <a:r>
              <a:rPr lang="en-US" sz="4000" baseline="-25000" dirty="0"/>
              <a:t>2,2</a:t>
            </a:r>
            <a:r>
              <a:rPr lang="en-US" sz="4000" dirty="0"/>
              <a:t> </a:t>
            </a:r>
            <a:endParaRPr lang="el-GR" sz="4000"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803693" y="1802189"/>
            <a:ext cx="58288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Tree>
    <p:extLst>
      <p:ext uri="{BB962C8B-B14F-4D97-AF65-F5344CB8AC3E}">
        <p14:creationId xmlns:p14="http://schemas.microsoft.com/office/powerpoint/2010/main" val="3763016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a:t>
            </a:r>
            <a:r>
              <a:rPr lang="en-US"/>
              <a:t>: ((P</a:t>
            </a:r>
            <a:r>
              <a:rPr lang="en-US" baseline="-25000"/>
              <a:t>1,2 </a:t>
            </a:r>
            <a:r>
              <a:rPr lang="en-US"/>
              <a:t>⋁ P</a:t>
            </a:r>
            <a:r>
              <a:rPr lang="en-US" baseline="-25000"/>
              <a:t>2,1</a:t>
            </a:r>
            <a:r>
              <a:rPr lang="en-US"/>
              <a:t> ) ⟹ B</a:t>
            </a:r>
            <a:r>
              <a:rPr lang="en-US" baseline="-25000"/>
              <a:t>1,1</a:t>
            </a:r>
            <a:r>
              <a:rPr lang="en-US"/>
              <a:t>) </a:t>
            </a:r>
            <a:endParaRPr lang="en-US" dirty="0"/>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99397" y="1140469"/>
            <a:ext cx="4437433"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r>
              <a:rPr lang="en-US" sz="4000" dirty="0"/>
              <a:t> ⋀ ¬P</a:t>
            </a:r>
            <a:r>
              <a:rPr lang="en-US" sz="4000" baseline="-25000" dirty="0"/>
              <a:t>1,1</a:t>
            </a:r>
            <a:r>
              <a:rPr lang="en-US" sz="4000" dirty="0"/>
              <a:t> </a:t>
            </a:r>
            <a:endParaRPr lang="el-GR" sz="4000"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99397" y="1802189"/>
            <a:ext cx="44374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1731956" y="825104"/>
            <a:ext cx="3806509" cy="977084"/>
          </a:xfrm>
          <a:prstGeom prst="wedgeRoundRectCallout">
            <a:avLst>
              <a:gd name="adj1" fmla="val 76796"/>
              <a:gd name="adj2" fmla="val 177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If there is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5372100" y="5702"/>
            <a:ext cx="4437433" cy="554801"/>
          </a:xfrm>
          <a:prstGeom prst="wedgeRoundRectCallout">
            <a:avLst>
              <a:gd name="adj1" fmla="val 50850"/>
              <a:gd name="adj2" fmla="val 1804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3413306" y="2621318"/>
            <a:ext cx="5365387" cy="554801"/>
          </a:xfrm>
          <a:prstGeom prst="wedgeRoundRectCallout">
            <a:avLst>
              <a:gd name="adj1" fmla="val 44267"/>
              <a:gd name="adj2" fmla="val -10109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91" y="1140469"/>
            <a:ext cx="6373861"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91" y="1802189"/>
            <a:ext cx="63738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89" y="1140469"/>
            <a:ext cx="6373860"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89" y="1802189"/>
            <a:ext cx="63738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CNF</a:t>
            </a:r>
          </a:p>
          <a:p>
            <a:pPr marL="342900" indent="-342900">
              <a:buFont typeface="Arial" panose="020B0604020202020204" pitchFamily="34" charset="0"/>
              <a:buChar char="•"/>
            </a:pPr>
            <a:r>
              <a:rPr lang="en-US" dirty="0"/>
              <a:t>Then apply the resolution rule to the resulting clauses.</a:t>
            </a:r>
          </a:p>
          <a:p>
            <a:pPr marL="342900" indent="-342900">
              <a:buFont typeface="Arial" panose="020B0604020202020204" pitchFamily="34" charset="0"/>
              <a:buChar char="•"/>
            </a:pPr>
            <a:r>
              <a:rPr lang="en-US" dirty="0"/>
              <a:t>Resolve every pair that contains complementary literals to produce a new clause </a:t>
            </a:r>
          </a:p>
          <a:p>
            <a:pPr marL="342900" indent="-342900">
              <a:buFont typeface="Arial" panose="020B0604020202020204" pitchFamily="34" charset="0"/>
              <a:buChar char="•"/>
            </a:pPr>
            <a:r>
              <a:rPr lang="en-US" dirty="0"/>
              <a:t>If that new clause isn’t already present, then add it to the set.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no new clauses 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1494835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120324"/>
            <a:ext cx="5940803" cy="1905576"/>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1380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most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43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 </a:t>
            </a:r>
            <a:r>
              <a:rPr lang="en-US" dirty="0"/>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4366</TotalTime>
  <Words>7840</Words>
  <Application>Microsoft Macintosh PowerPoint</Application>
  <PresentationFormat>Widescreen</PresentationFormat>
  <Paragraphs>1550</Paragraphs>
  <Slides>84</Slides>
  <Notes>26</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Propositional Logic</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 clauses</vt:lpstr>
      <vt:lpstr>Forward Chaining Algorithm</vt:lpstr>
      <vt:lpstr>Forward Chaining and Backward Chaining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250</cp:revision>
  <dcterms:created xsi:type="dcterms:W3CDTF">2020-10-01T01:39:01Z</dcterms:created>
  <dcterms:modified xsi:type="dcterms:W3CDTF">2022-10-04T15:25:14Z</dcterms:modified>
</cp:coreProperties>
</file>